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7" roundtripDataSignature="AMtx7mjqJmdG669eYQeW3syV/ZY2Vc5K+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o Zha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5A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1990CA-0E2F-4AB6-97DD-D27C04A50AC5}">
  <a:tblStyle styleId="{091990CA-0E2F-4AB6-97DD-D27C04A50AC5}" styleName="Table_0"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AEAE7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6F5F3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1"/>
    <p:restoredTop sz="92456"/>
  </p:normalViewPr>
  <p:slideViewPr>
    <p:cSldViewPr snapToGrid="0" snapToObjects="1">
      <p:cViewPr varScale="1">
        <p:scale>
          <a:sx n="105" d="100"/>
          <a:sy n="105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5-28T12:45:53.535" idx="1">
    <p:pos x="6000" y="0"/>
    <p:text>右边这幅图里的‘主体’应该翻译为‘行业’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C-O5uSQ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Google Shape;16;p32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7" name="Google Shape;17;p32" descr="Picture 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2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32"/>
          <p:cNvSpPr/>
          <p:nvPr/>
        </p:nvSpPr>
        <p:spPr>
          <a:xfrm rot="-5400000">
            <a:off x="-650724" y="650723"/>
            <a:ext cx="6858001" cy="55565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3394"/>
                </a:moveTo>
                <a:lnTo>
                  <a:pt x="12061" y="21121"/>
                </a:lnTo>
                <a:lnTo>
                  <a:pt x="12055" y="21127"/>
                </a:lnTo>
                <a:lnTo>
                  <a:pt x="12046" y="21133"/>
                </a:lnTo>
                <a:lnTo>
                  <a:pt x="11964" y="21199"/>
                </a:lnTo>
                <a:lnTo>
                  <a:pt x="11921" y="21216"/>
                </a:lnTo>
                <a:lnTo>
                  <a:pt x="11674" y="21382"/>
                </a:lnTo>
                <a:cubicBezTo>
                  <a:pt x="11405" y="21522"/>
                  <a:pt x="11110" y="21600"/>
                  <a:pt x="10800" y="21600"/>
                </a:cubicBezTo>
                <a:cubicBezTo>
                  <a:pt x="10490" y="21600"/>
                  <a:pt x="10195" y="21522"/>
                  <a:pt x="9926" y="21382"/>
                </a:cubicBezTo>
                <a:lnTo>
                  <a:pt x="9679" y="21216"/>
                </a:lnTo>
                <a:lnTo>
                  <a:pt x="9636" y="21199"/>
                </a:lnTo>
                <a:lnTo>
                  <a:pt x="9554" y="21133"/>
                </a:lnTo>
                <a:lnTo>
                  <a:pt x="9545" y="21127"/>
                </a:lnTo>
                <a:lnTo>
                  <a:pt x="9539" y="21121"/>
                </a:lnTo>
                <a:lnTo>
                  <a:pt x="0" y="13394"/>
                </a:lnTo>
                <a:close/>
                <a:moveTo>
                  <a:pt x="21600" y="0"/>
                </a:moveTo>
                <a:lnTo>
                  <a:pt x="21600" y="13394"/>
                </a:lnTo>
                <a:lnTo>
                  <a:pt x="0" y="13394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带描述的全景图片">
  <p:cSld name="带描述的全景图片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1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4800601"/>
          </a:xfrm>
          <a:prstGeom prst="rect">
            <a:avLst/>
          </a:prstGeom>
          <a:noFill/>
          <a:ln w="9525" cap="rnd" cmpd="sng">
            <a:solidFill>
              <a:srgbClr val="636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带描述的引言">
  <p:cSld name="带描述的引言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2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名片">
  <p:cSld name="名片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body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>
  <p:cSld name="标题和竖排文字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body" idx="1"/>
          </p:nvPr>
        </p:nvSpPr>
        <p:spPr>
          <a:xfrm>
            <a:off x="809999" y="2184400"/>
            <a:ext cx="10563286" cy="367439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竖排标题与文本">
  <p:cSld name="竖排标题与文本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45"/>
          <p:cNvSpPr txBox="1"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77" name="Google Shape;77;p45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Char char=""/>
              <a:defRPr sz="2400">
                <a:latin typeface="SimSun"/>
                <a:ea typeface="SimSun"/>
                <a:cs typeface="SimSun"/>
                <a:sym typeface="SimSun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>
  <p:cSld name="Title and Content 0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Char char="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Char char=""/>
              <a:defRPr>
                <a:solidFill>
                  <a:srgbClr val="00000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>
  <p:cSld name="比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2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内容与标题">
  <p:cSld name="内容与标题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2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图片与标题">
  <p:cSld name="图片与标题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>
            <a:spLocks noGrp="1"/>
          </p:cNvSpPr>
          <p:nvPr>
            <p:ph type="pic" idx="2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sldNum" idx="1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3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0" name="Google Shape;10;p31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1" name="Google Shape;11;p31" descr="Picture 1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31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hyperlink" Target="https://www.thispersondoesnotexis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mailto:zhangduo123@gmail.co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6138978" y="1804380"/>
            <a:ext cx="5452534" cy="47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Helvetica Neue"/>
              <a:buNone/>
            </a:pPr>
            <a:r>
              <a:rPr lang="zh-CN" sz="6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主要机器学习</a:t>
            </a:r>
            <a:endParaRPr sz="6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Helvetica Neue"/>
              <a:buNone/>
            </a:pPr>
            <a:r>
              <a:rPr lang="zh-CN" sz="6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技术简介</a:t>
            </a:r>
            <a:endParaRPr sz="6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521244" y="3997966"/>
            <a:ext cx="3716504" cy="16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None/>
            </a:pPr>
            <a:r>
              <a:rPr lang="zh-CN" sz="19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主讲人</a:t>
            </a:r>
            <a:r>
              <a:rPr lang="zh-CN" sz="1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imes New Roman"/>
              <a:buNone/>
            </a:pPr>
            <a:r>
              <a:rPr lang="zh-CN" sz="44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张铎博士</a:t>
            </a:r>
            <a:endParaRPr sz="4400" b="1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247398" y="1920263"/>
            <a:ext cx="67095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CN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面向水行业的机器学习第一节----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24492"/>
          <a:stretch/>
        </p:blipFill>
        <p:spPr>
          <a:xfrm>
            <a:off x="779854" y="485625"/>
            <a:ext cx="3516929" cy="354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从模型到可用的软件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09999" y="1866935"/>
            <a:ext cx="10554575" cy="203609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数值模型：不能实现实时数据处理的目的，因为其校准耗时，操作需手动，计算成本高昂。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机器学习(ML)是一类允许</a:t>
            </a:r>
            <a:r>
              <a:rPr lang="zh-CN" sz="20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软件应用程序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在</a:t>
            </a:r>
            <a:r>
              <a:rPr lang="zh-CN" sz="20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无需被显式编程</a:t>
            </a: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的情况下输出结果的算法。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机器学习：适用于实时目的，在无需明确的物理方程的情况下，机器学习技术可以直接根据数据中推断输入—输出关系。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1633851" y="5778722"/>
            <a:ext cx="30692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Times New Roman"/>
              <a:buNone/>
            </a:pPr>
            <a:r>
              <a:rPr lang="zh-CN" sz="1600" b="0" i="0" u="none" strike="noStrike" cap="non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线性回归: Y = aX + b</a:t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6599678" y="3691644"/>
            <a:ext cx="4627865" cy="2478930"/>
          </a:xfrm>
          <a:prstGeom prst="cloud">
            <a:avLst/>
          </a:prstGeom>
          <a:noFill/>
          <a:ln w="5715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6267" y="3734796"/>
            <a:ext cx="5278061" cy="23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1"/>
          <p:cNvSpPr txBox="1"/>
          <p:nvPr/>
        </p:nvSpPr>
        <p:spPr>
          <a:xfrm>
            <a:off x="5585902" y="3455964"/>
            <a:ext cx="21110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095"/>
              </a:buClr>
              <a:buSzPts val="1400"/>
              <a:buFont typeface="Times New Roman"/>
              <a:buNone/>
            </a:pPr>
            <a:r>
              <a:rPr lang="zh-CN" sz="1400" b="0" i="0" u="none" strike="noStrike" cap="none" dirty="0">
                <a:solidFill>
                  <a:srgbClr val="F5D0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把X发送到服务器</a:t>
            </a:r>
            <a:endParaRPr sz="1400" b="0" i="0" u="none" strike="noStrike" cap="none" dirty="0">
              <a:solidFill>
                <a:srgbClr val="F5D0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8074850" y="3896512"/>
            <a:ext cx="32148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095"/>
              </a:buClr>
              <a:buSzPts val="1400"/>
              <a:buFont typeface="Times New Roman"/>
              <a:buNone/>
            </a:pPr>
            <a:r>
              <a:rPr lang="zh-CN" sz="1400" b="0" i="0" u="none" strike="noStrike" cap="none" dirty="0">
                <a:solidFill>
                  <a:srgbClr val="F5D0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根据X和数据库中的a、b，计算Y</a:t>
            </a:r>
            <a:endParaRPr sz="1400" b="0" i="0" u="none" strike="noStrike" cap="none" dirty="0">
              <a:solidFill>
                <a:srgbClr val="F5D0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6303585" y="5624834"/>
            <a:ext cx="30749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095"/>
              </a:buClr>
              <a:buSzPts val="1400"/>
              <a:buFont typeface="Times New Roman"/>
              <a:buNone/>
            </a:pPr>
            <a:r>
              <a:rPr lang="zh-CN" sz="1400" b="0" i="0" u="none" strike="noStrike" cap="none" dirty="0">
                <a:solidFill>
                  <a:srgbClr val="F5D0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把Y发送给用户，更新a和b</a:t>
            </a:r>
            <a:endParaRPr sz="1400" b="0" i="0" u="none" strike="noStrike" cap="none" dirty="0">
              <a:solidFill>
                <a:srgbClr val="F5D0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9749019" y="3322312"/>
            <a:ext cx="14042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095"/>
              </a:buClr>
              <a:buSzPts val="1600"/>
              <a:buFont typeface="Century Gothic"/>
              <a:buNone/>
            </a:pPr>
            <a:r>
              <a:rPr lang="zh-CN" sz="1600" b="0" i="0" u="none" strike="noStrike" cap="none" dirty="0">
                <a:solidFill>
                  <a:srgbClr val="F5D09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云端部署</a:t>
            </a:r>
            <a:endParaRPr sz="1600" b="0" i="0" u="none" strike="noStrike" cap="none" dirty="0">
              <a:solidFill>
                <a:srgbClr val="F5D09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2" descr="âlinear regressionâçå¾çæç´¢ç»æ">
            <a:extLst>
              <a:ext uri="{FF2B5EF4-FFF2-40B4-BE49-F238E27FC236}">
                <a16:creationId xmlns:a16="http://schemas.microsoft.com/office/drawing/2014/main" id="{F937A476-8207-4DEA-9020-2B4AED565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00" y="3572225"/>
            <a:ext cx="2896253" cy="217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8" grpId="0"/>
      <p:bldP spid="199" grpId="0"/>
      <p:bldP spid="200" grpId="0"/>
      <p:bldP spid="2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监督 vs 非监督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810000" y="2484100"/>
            <a:ext cx="3748800" cy="129270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监督：</a:t>
            </a:r>
            <a:r>
              <a:rPr lang="zh-CN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有标记的</a:t>
            </a: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样本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无监督：</a:t>
            </a:r>
            <a:r>
              <a:rPr lang="zh-CN" sz="2400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无标记</a:t>
            </a:r>
            <a:r>
              <a:rPr lang="zh-CN" b="1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的</a:t>
            </a: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样本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798" y="2484112"/>
            <a:ext cx="5238673" cy="3057266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graphicFrame>
        <p:nvGraphicFramePr>
          <p:cNvPr id="209" name="Google Shape;209;p12"/>
          <p:cNvGraphicFramePr/>
          <p:nvPr/>
        </p:nvGraphicFramePr>
        <p:xfrm>
          <a:off x="809999" y="4145120"/>
          <a:ext cx="5476500" cy="1396275"/>
        </p:xfrm>
        <a:graphic>
          <a:graphicData uri="http://schemas.openxmlformats.org/drawingml/2006/table">
            <a:tbl>
              <a:tblPr firstRow="1" bandRow="1">
                <a:noFill/>
                <a:tableStyleId>{091990CA-0E2F-4AB6-97DD-D27C04A50AC5}</a:tableStyleId>
              </a:tblPr>
              <a:tblGrid>
                <a:gridCol w="23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entury Gothic"/>
                        <a:buNone/>
                      </a:pPr>
                      <a:r>
                        <a:rPr lang="zh-CN" sz="2000" u="none" strike="noStrike" cap="none"/>
                        <a:t>Supervised 监督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entury Gothic"/>
                        <a:buNone/>
                      </a:pPr>
                      <a:r>
                        <a:rPr lang="zh-CN" sz="2000" u="none" strike="noStrike" cap="none"/>
                        <a:t>Unsupervised 无监督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CN" sz="1800" u="none" strike="noStrike" cap="none"/>
                        <a:t>Classification 分类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CN" sz="1800" u="none" strike="noStrike" cap="none"/>
                        <a:t>Clustering 聚类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CN" sz="1800" u="none" strike="noStrike" cap="none"/>
                        <a:t>Regression 回归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CN" sz="1800" u="none" strike="noStrike" cap="none"/>
                        <a:t>Dimension reduction 降维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分类算法</a:t>
            </a: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body" idx="1"/>
          </p:nvPr>
        </p:nvSpPr>
        <p:spPr>
          <a:xfrm>
            <a:off x="384824" y="2158775"/>
            <a:ext cx="5130900" cy="102900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基于支持向量机的洪水易感区分类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13" descr="Flood susceptibility map from Tehran et al., 2015.  "/>
          <p:cNvPicPr preferRelativeResize="0"/>
          <p:nvPr/>
        </p:nvPicPr>
        <p:blipFill rotWithShape="1">
          <a:blip r:embed="rId3">
            <a:alphaModFix/>
          </a:blip>
          <a:srcRect l="6214" r="1392" b="-5"/>
          <a:stretch/>
        </p:blipFill>
        <p:spPr>
          <a:xfrm>
            <a:off x="4089611" y="3187700"/>
            <a:ext cx="2006388" cy="26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3"/>
          <p:cNvPicPr preferRelativeResize="0"/>
          <p:nvPr/>
        </p:nvPicPr>
        <p:blipFill rotWithShape="1">
          <a:blip r:embed="rId4">
            <a:alphaModFix/>
          </a:blip>
          <a:srcRect l="31719" t="22295" r="31561" b="48666"/>
          <a:stretch/>
        </p:blipFill>
        <p:spPr>
          <a:xfrm>
            <a:off x="570843" y="3383440"/>
            <a:ext cx="3481720" cy="17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3"/>
          <p:cNvPicPr preferRelativeResize="0"/>
          <p:nvPr/>
        </p:nvPicPr>
        <p:blipFill rotWithShape="1">
          <a:blip r:embed="rId5">
            <a:alphaModFix/>
          </a:blip>
          <a:srcRect l="6075" t="12600" r="8698" b="3580"/>
          <a:stretch/>
        </p:blipFill>
        <p:spPr>
          <a:xfrm>
            <a:off x="6766861" y="3187700"/>
            <a:ext cx="4840608" cy="26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3"/>
          <p:cNvSpPr/>
          <p:nvPr/>
        </p:nvSpPr>
        <p:spPr>
          <a:xfrm>
            <a:off x="6945983" y="2442410"/>
            <a:ext cx="4945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基于决策树的下水道溢流分类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回归类算法</a:t>
            </a:r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body" idx="1"/>
          </p:nvPr>
        </p:nvSpPr>
        <p:spPr>
          <a:xfrm>
            <a:off x="809999" y="2309969"/>
            <a:ext cx="3177091" cy="48333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时间序列的预测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p14"/>
          <p:cNvPicPr preferRelativeResize="0"/>
          <p:nvPr/>
        </p:nvPicPr>
        <p:blipFill rotWithShape="1">
          <a:blip r:embed="rId3">
            <a:alphaModFix/>
          </a:blip>
          <a:srcRect l="21216" t="17018" r="24901" b="10526"/>
          <a:stretch/>
        </p:blipFill>
        <p:spPr>
          <a:xfrm>
            <a:off x="818711" y="3026144"/>
            <a:ext cx="4241803" cy="2785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6207266" y="2309968"/>
            <a:ext cx="3177091" cy="48333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软测量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4">
            <a:alphaModFix/>
          </a:blip>
          <a:srcRect l="30713" t="21968" r="32214" b="43492"/>
          <a:stretch/>
        </p:blipFill>
        <p:spPr>
          <a:xfrm>
            <a:off x="6207266" y="3026144"/>
            <a:ext cx="5332771" cy="279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  <p:bldP spid="2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聚类</a:t>
            </a:r>
            <a:endParaRPr/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 l="15691" t="12455" r="19966" b="42957"/>
          <a:stretch/>
        </p:blipFill>
        <p:spPr>
          <a:xfrm>
            <a:off x="2485261" y="2403014"/>
            <a:ext cx="3516872" cy="134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4">
            <a:alphaModFix/>
          </a:blip>
          <a:srcRect l="17369" t="52456" r="19177" b="9823"/>
          <a:stretch/>
        </p:blipFill>
        <p:spPr>
          <a:xfrm>
            <a:off x="271379" y="4028700"/>
            <a:ext cx="5730754" cy="188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0553" y="2148142"/>
            <a:ext cx="4118860" cy="376414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5"/>
          <p:cNvSpPr/>
          <p:nvPr/>
        </p:nvSpPr>
        <p:spPr>
          <a:xfrm>
            <a:off x="6405050" y="3723134"/>
            <a:ext cx="822586" cy="4691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聚类</a:t>
            </a:r>
            <a:endParaRPr/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6046" y="2306803"/>
            <a:ext cx="2832117" cy="3464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/>
          <p:nvPr/>
        </p:nvSpPr>
        <p:spPr>
          <a:xfrm>
            <a:off x="7951713" y="3834612"/>
            <a:ext cx="705395" cy="4093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5604" y="2352018"/>
            <a:ext cx="3467172" cy="341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5">
            <a:alphaModFix/>
          </a:blip>
          <a:srcRect l="18828" t="20000" r="21686" b="32117"/>
          <a:stretch/>
        </p:blipFill>
        <p:spPr>
          <a:xfrm>
            <a:off x="440255" y="3217663"/>
            <a:ext cx="3629167" cy="16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降维</a:t>
            </a:r>
            <a:endParaRPr/>
          </a:p>
        </p:txBody>
      </p:sp>
      <p:pic>
        <p:nvPicPr>
          <p:cNvPr id="261" name="Google Shape;261;p18" descr="âprincipal component analysis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218" y="2698316"/>
            <a:ext cx="5491413" cy="300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 descr="âprincipal component analysis wastewaterâçå¾çæç´¢ç»æ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99" y="447188"/>
            <a:ext cx="2875627" cy="26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5">
            <a:alphaModFix/>
          </a:blip>
          <a:srcRect l="21809" t="22806" r="35559" b="18772"/>
          <a:stretch/>
        </p:blipFill>
        <p:spPr>
          <a:xfrm>
            <a:off x="6095999" y="3194137"/>
            <a:ext cx="3674453" cy="283239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/>
          <p:nvPr/>
        </p:nvSpPr>
        <p:spPr>
          <a:xfrm>
            <a:off x="9826820" y="5369180"/>
            <a:ext cx="20047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Rosén, C. (1998).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zh-C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Monitoring wastewater treatment systems.</a:t>
            </a:r>
            <a:endParaRPr sz="12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深度学习（Deep Learning）</a:t>
            </a:r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body" idx="1"/>
          </p:nvPr>
        </p:nvSpPr>
        <p:spPr>
          <a:xfrm>
            <a:off x="683875" y="1707387"/>
            <a:ext cx="4968312" cy="547049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>
                <a:latin typeface="Times New Roman"/>
                <a:ea typeface="Times New Roman"/>
                <a:cs typeface="Times New Roman"/>
                <a:sym typeface="Times New Roman"/>
              </a:rPr>
              <a:t>有多个隐藏层的神经网络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受人类大脑结构的启发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最先进的人工智能技术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主导AI技术：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更多数据（IoT）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更好的算法（Adam, Rmsprop）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更快的计算机能力（Cloud，GPU）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巨大的潜力：自动驾驶，医疗，智慧城市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Times New Roman"/>
              <a:buChar char=""/>
            </a:pPr>
            <a:r>
              <a:rPr lang="zh-CN" sz="1600" dirty="0">
                <a:latin typeface="Times New Roman"/>
                <a:ea typeface="Times New Roman"/>
                <a:cs typeface="Times New Roman"/>
                <a:sym typeface="Times New Roman"/>
              </a:rPr>
              <a:t>支柱技术：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卷积神经网络（CNN）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循环神经网络（RNN）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深度神经网络（DNN）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堆叠式自动编码器（SAE）</a:t>
            </a:r>
            <a:endParaRPr dirty="0"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Merriweather Sans"/>
              <a:buChar char="◆"/>
            </a:pPr>
            <a:r>
              <a:rPr lang="zh-CN" sz="1400" dirty="0"/>
              <a:t>生成对抗网络（GAN）</a:t>
            </a:r>
            <a:endParaRPr dirty="0"/>
          </a:p>
          <a:p>
            <a:pPr marL="342900" lvl="0" indent="-241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SimSun"/>
              <a:buNone/>
            </a:pPr>
            <a:endParaRPr sz="1600" dirty="0"/>
          </a:p>
        </p:txBody>
      </p:sp>
      <p:pic>
        <p:nvPicPr>
          <p:cNvPr id="271" name="Google Shape;271;p19" descr="ç¸å³å¾ç"/>
          <p:cNvPicPr preferRelativeResize="0"/>
          <p:nvPr/>
        </p:nvPicPr>
        <p:blipFill rotWithShape="1">
          <a:blip r:embed="rId3">
            <a:alphaModFix/>
          </a:blip>
          <a:srcRect r="3956"/>
          <a:stretch/>
        </p:blipFill>
        <p:spPr>
          <a:xfrm>
            <a:off x="8395411" y="2169880"/>
            <a:ext cx="3281162" cy="256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 descr="ç¸å³å¾ç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680" y="4123812"/>
            <a:ext cx="4031888" cy="215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前馈神经网络与反向传播算法</a:t>
            </a:r>
            <a:endParaRPr/>
          </a:p>
        </p:txBody>
      </p:sp>
      <p:grpSp>
        <p:nvGrpSpPr>
          <p:cNvPr id="278" name="Google Shape;278;p20"/>
          <p:cNvGrpSpPr/>
          <p:nvPr/>
        </p:nvGrpSpPr>
        <p:grpSpPr>
          <a:xfrm>
            <a:off x="1479058" y="1925768"/>
            <a:ext cx="9033466" cy="4262091"/>
            <a:chOff x="198216" y="773372"/>
            <a:chExt cx="11810364" cy="5967429"/>
          </a:xfrm>
        </p:grpSpPr>
        <p:pic>
          <p:nvPicPr>
            <p:cNvPr id="279" name="Google Shape;27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216" y="853309"/>
              <a:ext cx="5268520" cy="2848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22575" y="2983148"/>
              <a:ext cx="6886005" cy="3628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0"/>
            <p:cNvSpPr/>
            <p:nvPr/>
          </p:nvSpPr>
          <p:spPr>
            <a:xfrm>
              <a:off x="2574523" y="2015229"/>
              <a:ext cx="674703" cy="674703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82" name="Google Shape;282;p20"/>
            <p:cNvCxnSpPr>
              <a:stCxn id="280" idx="5"/>
            </p:cNvCxnSpPr>
            <p:nvPr/>
          </p:nvCxnSpPr>
          <p:spPr>
            <a:xfrm>
              <a:off x="3150418" y="2573586"/>
              <a:ext cx="1942800" cy="409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20"/>
            <p:cNvCxnSpPr>
              <a:stCxn id="280" idx="5"/>
            </p:cNvCxnSpPr>
            <p:nvPr/>
          </p:nvCxnSpPr>
          <p:spPr>
            <a:xfrm>
              <a:off x="3150418" y="2573586"/>
              <a:ext cx="1942800" cy="4149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" name="Google Shape;284;p20"/>
            <p:cNvSpPr/>
            <p:nvPr/>
          </p:nvSpPr>
          <p:spPr>
            <a:xfrm>
              <a:off x="5107779" y="3000652"/>
              <a:ext cx="6886005" cy="374014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85" name="Google Shape;285;p20" descr="âneuronâçå¾çæç´¢ç»æ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15210" y="773372"/>
              <a:ext cx="3541776" cy="2125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0"/>
            <p:cNvSpPr/>
            <p:nvPr/>
          </p:nvSpPr>
          <p:spPr>
            <a:xfrm rot="5400000">
              <a:off x="8152608" y="2742501"/>
              <a:ext cx="666980" cy="35510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25400" cap="flat" cmpd="sng">
              <a:solidFill>
                <a:srgbClr val="AE55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卷积神经网络（CNN）</a:t>
            </a:r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body" idx="1"/>
          </p:nvPr>
        </p:nvSpPr>
        <p:spPr>
          <a:xfrm>
            <a:off x="809999" y="2472808"/>
            <a:ext cx="8575809" cy="186119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计算机眼中的汽车：长度、宽度和深度的矩阵（RGB色彩）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卷积：使用滤波器，即带固定权重系数的内核，扫描图像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图像越来越深，但规模越来越小</a:t>
            </a: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提取特征，减少参数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6222" y="3821137"/>
            <a:ext cx="6845777" cy="213470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讲师介绍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09997" y="1915703"/>
            <a:ext cx="10572000" cy="399090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ei"/>
              <a:buChar char=""/>
            </a:pPr>
            <a:r>
              <a:rPr lang="zh-CN" dirty="0">
                <a:latin typeface="Times New Roman" charset="0"/>
                <a:ea typeface="Times New Roman" charset="0"/>
                <a:cs typeface="Times New Roman" charset="0"/>
                <a:sym typeface="Hei"/>
              </a:rPr>
              <a:t>现为挪威Broentech Solutions公司数据科学家，主要着眼于水利行业的智能及云端解决方案</a:t>
            </a:r>
            <a:endParaRPr dirty="0">
              <a:latin typeface="Times New Roman" charset="0"/>
              <a:ea typeface="Times New Roman" charset="0"/>
              <a:cs typeface="Times New Roman" charset="0"/>
              <a:sym typeface="Hei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i"/>
              <a:buChar char=""/>
            </a:pPr>
            <a:r>
              <a:rPr lang="zh-CN" dirty="0">
                <a:latin typeface="Times New Roman" charset="0"/>
                <a:ea typeface="Times New Roman" charset="0"/>
                <a:cs typeface="Times New Roman" charset="0"/>
                <a:sym typeface="Hei"/>
              </a:rPr>
              <a:t>挪威生命科学大学博士，课题为利用人工智能，数值模型及物联网等手段优化挪威德拉门（Drammen）市的排水系统</a:t>
            </a:r>
            <a:endParaRPr dirty="0">
              <a:latin typeface="Times New Roman" charset="0"/>
              <a:ea typeface="Times New Roman" charset="0"/>
              <a:cs typeface="Times New Roman" charset="0"/>
              <a:sym typeface="Hei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i"/>
              <a:buChar char=""/>
            </a:pPr>
            <a:r>
              <a:rPr lang="zh-CN" dirty="0">
                <a:latin typeface="Times New Roman" charset="0"/>
                <a:ea typeface="Times New Roman" charset="0"/>
                <a:cs typeface="Times New Roman" charset="0"/>
                <a:sym typeface="Hei"/>
              </a:rPr>
              <a:t>水行业，模型（包括数据驱动模型及数值模型），过程控制，统计等方面的工作及学习经历</a:t>
            </a:r>
            <a:endParaRPr dirty="0">
              <a:latin typeface="Times New Roman" charset="0"/>
              <a:ea typeface="Times New Roman" charset="0"/>
              <a:cs typeface="Times New Roman" charset="0"/>
              <a:sym typeface="Hei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12445139" y="709749"/>
            <a:ext cx="2433234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除第一节课程外，其他节不需要此幻灯片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卷积神经网络（CNN）</a:t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396673" y="3331923"/>
            <a:ext cx="10985326" cy="3335645"/>
            <a:chOff x="118694" y="3129541"/>
            <a:chExt cx="11737534" cy="3613183"/>
          </a:xfrm>
        </p:grpSpPr>
        <p:pic>
          <p:nvPicPr>
            <p:cNvPr id="300" name="Google Shape;300;p22" descr="âcnn filter gifâçå¾çæç´¢ç»æ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8694" y="3129541"/>
              <a:ext cx="3606502" cy="3613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2" descr="âCNN deepâçå¾çæç´¢ç»æ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64753" y="3739426"/>
              <a:ext cx="7991475" cy="23953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8408" y="1760257"/>
            <a:ext cx="6845777" cy="213470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更多的图像数据</a:t>
            </a:r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xfrm>
            <a:off x="809999" y="2234814"/>
            <a:ext cx="4216751" cy="89669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污水中微塑料颗粒的分类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</p:txBody>
      </p:sp>
      <p:pic>
        <p:nvPicPr>
          <p:cNvPr id="309" name="Google Shape;309;p23" descr="âUse of a convolutional neural network for the classification of microbeads in urban wastewater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711" y="2922446"/>
            <a:ext cx="3331126" cy="185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4">
            <a:alphaModFix/>
          </a:blip>
          <a:srcRect l="30937" t="21945" r="32030" b="52531"/>
          <a:stretch/>
        </p:blipFill>
        <p:spPr>
          <a:xfrm>
            <a:off x="809999" y="4779549"/>
            <a:ext cx="3331127" cy="108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 txBox="1"/>
          <p:nvPr/>
        </p:nvSpPr>
        <p:spPr>
          <a:xfrm>
            <a:off x="6436273" y="2234814"/>
            <a:ext cx="4216751" cy="89669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气象卫星图片的处理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mSun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312" name="Google Shape;312;p23" descr="âCNN deep learning satellite weatherâçå¾çæç´¢ç»æ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6273" y="2908810"/>
            <a:ext cx="4149040" cy="295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  <p:bldP spid="3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/>
        </p:nvSpPr>
        <p:spPr>
          <a:xfrm>
            <a:off x="962399" y="5995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更多的图像数据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24"/>
          <p:cNvSpPr txBox="1">
            <a:spLocks noGrp="1"/>
          </p:cNvSpPr>
          <p:nvPr>
            <p:ph type="body" idx="1"/>
          </p:nvPr>
        </p:nvSpPr>
        <p:spPr>
          <a:xfrm>
            <a:off x="818712" y="2360687"/>
            <a:ext cx="3177091" cy="50838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无人机图片的处理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24" descr="âCNN water deep learning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58" y="3294960"/>
            <a:ext cx="3294345" cy="1400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4"/>
          <p:cNvSpPr txBox="1"/>
          <p:nvPr/>
        </p:nvSpPr>
        <p:spPr>
          <a:xfrm>
            <a:off x="4246494" y="2773154"/>
            <a:ext cx="3477715" cy="50838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絮凝过程的控制优化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 rotWithShape="1">
          <a:blip r:embed="rId4">
            <a:alphaModFix/>
          </a:blip>
          <a:srcRect l="33500" t="32126" r="19500" b="16699"/>
          <a:stretch/>
        </p:blipFill>
        <p:spPr>
          <a:xfrm>
            <a:off x="4246494" y="3631655"/>
            <a:ext cx="3185998" cy="195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8209277" y="3281541"/>
            <a:ext cx="3982723" cy="50838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膜表面结垢的控制优化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3" name="Google Shape;323;p24" descr="âmembrane fouling imageâçå¾çæç´¢ç»æ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3184" y="4168111"/>
            <a:ext cx="4208968" cy="163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build="p"/>
      <p:bldP spid="320" grpId="0"/>
      <p:bldP spid="3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循环神经网络（RNN）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body" idx="1"/>
          </p:nvPr>
        </p:nvSpPr>
        <p:spPr>
          <a:xfrm>
            <a:off x="809999" y="1317957"/>
            <a:ext cx="11018384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在RNN的隐藏层中，具有延时单元，它存储了之前隐藏单元激活的信息，并反馈到网络中。 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与静态前馈结构相比，循环机制使神经网络具有记忆。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</p:txBody>
      </p:sp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56" y="3705655"/>
            <a:ext cx="3535974" cy="198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3044" y="3705655"/>
            <a:ext cx="3387658" cy="190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76216" y="3705655"/>
            <a:ext cx="4377427" cy="2227016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3126271" cy="5731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时间序列预测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LSTM在水行业的应用</a:t>
            </a:r>
            <a:endParaRPr/>
          </a:p>
        </p:txBody>
      </p:sp>
      <p:pic>
        <p:nvPicPr>
          <p:cNvPr id="339" name="Google Shape;339;p26"/>
          <p:cNvPicPr preferRelativeResize="0"/>
          <p:nvPr/>
        </p:nvPicPr>
        <p:blipFill rotWithShape="1">
          <a:blip r:embed="rId3">
            <a:alphaModFix/>
          </a:blip>
          <a:srcRect l="15493" t="11879" r="17799" b="5404"/>
          <a:stretch/>
        </p:blipFill>
        <p:spPr>
          <a:xfrm>
            <a:off x="809999" y="2952207"/>
            <a:ext cx="4663441" cy="325265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4">
            <a:alphaModFix/>
          </a:blip>
          <a:srcRect l="19127" t="15607" r="19981" b="3513"/>
          <a:stretch/>
        </p:blipFill>
        <p:spPr>
          <a:xfrm>
            <a:off x="6378961" y="2694017"/>
            <a:ext cx="4563189" cy="3409407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自编码器</a:t>
            </a:r>
            <a:endParaRPr/>
          </a:p>
        </p:txBody>
      </p:sp>
      <p:sp>
        <p:nvSpPr>
          <p:cNvPr id="346" name="Google Shape;346;p27"/>
          <p:cNvSpPr txBox="1">
            <a:spLocks noGrp="1"/>
          </p:cNvSpPr>
          <p:nvPr>
            <p:ph type="body" idx="1"/>
          </p:nvPr>
        </p:nvSpPr>
        <p:spPr>
          <a:xfrm>
            <a:off x="781377" y="2418630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自编码器：</a:t>
            </a:r>
            <a:endParaRPr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Char char="◆"/>
            </a:pPr>
            <a:r>
              <a:rPr lang="zh-CN"/>
              <a:t>编码：压缩原始数据</a:t>
            </a:r>
            <a:endParaRPr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Char char="◆"/>
            </a:pPr>
            <a:r>
              <a:rPr lang="zh-CN"/>
              <a:t>解码：根据压缩后的数据重现原始数据</a:t>
            </a:r>
            <a:endParaRPr/>
          </a:p>
          <a:p>
            <a:pPr marL="778668" lvl="1" indent="-194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None/>
            </a:pPr>
            <a:endParaRPr/>
          </a:p>
          <a:p>
            <a:pPr marL="342900" lvl="0" indent="-3429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目的：</a:t>
            </a:r>
            <a:endParaRPr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Char char="◆"/>
            </a:pPr>
            <a:r>
              <a:rPr lang="zh-CN"/>
              <a:t>生成模型</a:t>
            </a:r>
            <a:endParaRPr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Char char="◆"/>
            </a:pPr>
            <a:r>
              <a:rPr lang="zh-CN"/>
              <a:t>降维</a:t>
            </a:r>
            <a:endParaRPr/>
          </a:p>
          <a:p>
            <a:pPr marL="778668" lvl="1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erriweather Sans"/>
              <a:buChar char="◆"/>
            </a:pPr>
            <a:r>
              <a:rPr lang="zh-CN"/>
              <a:t>去噪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348" name="Google Shape;348;p27" descr="Autoencoder architecture"/>
          <p:cNvPicPr preferRelativeResize="0"/>
          <p:nvPr/>
        </p:nvPicPr>
        <p:blipFill rotWithShape="1">
          <a:blip r:embed="rId3">
            <a:alphaModFix/>
          </a:blip>
          <a:srcRect r="84691"/>
          <a:stretch/>
        </p:blipFill>
        <p:spPr>
          <a:xfrm>
            <a:off x="7364949" y="2179606"/>
            <a:ext cx="403722" cy="154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8671" y="2032314"/>
            <a:ext cx="3203106" cy="216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 descr="Autoencoder architecture"/>
          <p:cNvPicPr preferRelativeResize="0"/>
          <p:nvPr/>
        </p:nvPicPr>
        <p:blipFill rotWithShape="1">
          <a:blip r:embed="rId3">
            <a:alphaModFix/>
          </a:blip>
          <a:srcRect l="86190"/>
          <a:stretch/>
        </p:blipFill>
        <p:spPr>
          <a:xfrm>
            <a:off x="10971776" y="2222287"/>
            <a:ext cx="364176" cy="154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6165" y="4275202"/>
            <a:ext cx="3777133" cy="86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6165" y="5182305"/>
            <a:ext cx="3791706" cy="86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自编码技术的应用</a:t>
            </a:r>
            <a:endParaRPr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1"/>
          </p:nvPr>
        </p:nvSpPr>
        <p:spPr>
          <a:xfrm>
            <a:off x="809999" y="2312126"/>
            <a:ext cx="4328054" cy="60753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水力发电设备的异常检测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90" y="3194099"/>
            <a:ext cx="4124242" cy="231988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0" name="Google Shape;360;p28"/>
          <p:cNvSpPr txBox="1"/>
          <p:nvPr/>
        </p:nvSpPr>
        <p:spPr>
          <a:xfrm>
            <a:off x="6278982" y="2312126"/>
            <a:ext cx="4328054" cy="60753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气象卫星图像的处理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28" descr="https://journals.ametsoc.org/na101/home/literatum/publisher/ams/journals/content/hydr/2016/15257541-17.3/jhm-d-15-0075.1/20160228/images/large/jhm-d-15-0075.1-f2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3009" y="2919656"/>
            <a:ext cx="3506653" cy="322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8"/>
          <p:cNvPicPr preferRelativeResize="0"/>
          <p:nvPr/>
        </p:nvPicPr>
        <p:blipFill rotWithShape="1">
          <a:blip r:embed="rId5">
            <a:alphaModFix/>
          </a:blip>
          <a:srcRect l="24922" t="34583" r="40781" b="36666"/>
          <a:stretch/>
        </p:blipFill>
        <p:spPr>
          <a:xfrm>
            <a:off x="5557420" y="3542469"/>
            <a:ext cx="3729069" cy="175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uild="p"/>
      <p:bldP spid="3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>
            <a:spLocks noGrp="1"/>
          </p:cNvSpPr>
          <p:nvPr>
            <p:ph type="title"/>
          </p:nvPr>
        </p:nvSpPr>
        <p:spPr>
          <a:xfrm>
            <a:off x="849188" y="587746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Helvetica Neue"/>
              <a:buNone/>
            </a:pPr>
            <a:r>
              <a:rPr lang="zh-CN" sz="3600"/>
              <a:t>其他模型 </a:t>
            </a:r>
            <a:br>
              <a:rPr lang="zh-CN" sz="3600"/>
            </a:br>
            <a:r>
              <a:rPr lang="zh-CN" sz="3600">
                <a:latin typeface="Helvetica Neue"/>
                <a:ea typeface="Helvetica Neue"/>
                <a:cs typeface="Helvetica Neue"/>
                <a:sym typeface="Helvetica Neue"/>
              </a:rPr>
              <a:t>——</a:t>
            </a:r>
            <a:r>
              <a:rPr lang="zh-CN" sz="3600">
                <a:latin typeface="Times New Roman"/>
                <a:ea typeface="Times New Roman"/>
                <a:cs typeface="Times New Roman"/>
                <a:sym typeface="Times New Roman"/>
              </a:rPr>
              <a:t>变分自编码、生成对抗模型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8" name="Google Shape;368;p29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369" name="Google Shape;369;p29" descr="Picture 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9"/>
            <p:cNvSpPr txBox="1"/>
            <p:nvPr/>
          </p:nvSpPr>
          <p:spPr>
            <a:xfrm>
              <a:off x="1594954" y="742180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  <p:pic>
        <p:nvPicPr>
          <p:cNvPr id="371" name="Google Shape;371;p29" descr="GAN diagra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2169" y="1770189"/>
            <a:ext cx="5513724" cy="246341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72" name="Google Shape;372;p29"/>
          <p:cNvGrpSpPr/>
          <p:nvPr/>
        </p:nvGrpSpPr>
        <p:grpSpPr>
          <a:xfrm>
            <a:off x="367941" y="2705570"/>
            <a:ext cx="5601783" cy="3056066"/>
            <a:chOff x="67495" y="2733470"/>
            <a:chExt cx="8205063" cy="4032447"/>
          </a:xfrm>
        </p:grpSpPr>
        <p:pic>
          <p:nvPicPr>
            <p:cNvPr id="373" name="Google Shape;373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495" y="2733470"/>
              <a:ext cx="1836157" cy="180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88361" y="2739703"/>
              <a:ext cx="1839049" cy="1803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12119" y="2763335"/>
              <a:ext cx="1840177" cy="1804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37004" y="2765603"/>
              <a:ext cx="1835554" cy="1800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37004" y="4965517"/>
              <a:ext cx="1835554" cy="180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16946" y="4965717"/>
              <a:ext cx="1835350" cy="1799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191712" y="4965717"/>
              <a:ext cx="1835698" cy="18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7495" y="4965717"/>
              <a:ext cx="1835698" cy="180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1" name="Google Shape;381;p29"/>
          <p:cNvPicPr preferRelativeResize="0"/>
          <p:nvPr/>
        </p:nvPicPr>
        <p:blipFill rotWithShape="1">
          <a:blip r:embed="rId13">
            <a:alphaModFix/>
          </a:blip>
          <a:srcRect l="24572" t="9402" r="24803" b="3022"/>
          <a:stretch/>
        </p:blipFill>
        <p:spPr>
          <a:xfrm>
            <a:off x="9419222" y="3813337"/>
            <a:ext cx="2001966" cy="194804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6962502" y="5779398"/>
            <a:ext cx="4458685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zh-CN" sz="1600" b="0" i="0" u="sng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14"/>
              </a:rPr>
              <a:t>https://www.thispersondoesnotexist.com/</a:t>
            </a:r>
            <a:endParaRPr sz="16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FA1-36D0-4109-960A-E80B308B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3242-C54F-4923-9DB2-3C98F3ECE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试阐述机器学习</a:t>
            </a:r>
            <a:r>
              <a:rPr lang="en-US" altLang="zh-CN" dirty="0"/>
              <a:t>/</a:t>
            </a:r>
            <a:r>
              <a:rPr lang="zh-CN" altLang="en-US" dirty="0"/>
              <a:t>深度学习技术与你的日常工作或者所学专业有哪些交叉点</a:t>
            </a:r>
            <a:endParaRPr lang="en-US" altLang="zh-CN" dirty="0"/>
          </a:p>
          <a:p>
            <a:r>
              <a:rPr lang="zh-CN" altLang="en-US" dirty="0"/>
              <a:t>交流邮箱：</a:t>
            </a:r>
            <a:r>
              <a:rPr lang="en-US" altLang="zh-CN" dirty="0">
                <a:hlinkClick r:id="rId2"/>
              </a:rPr>
              <a:t>zhangduo123@gmail.com</a:t>
            </a:r>
            <a:endParaRPr lang="en-US" altLang="zh-CN" dirty="0"/>
          </a:p>
          <a:p>
            <a:r>
              <a:rPr lang="zh-CN" altLang="en-US" dirty="0"/>
              <a:t>微信：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下一节：常用机器学习</a:t>
            </a:r>
            <a:r>
              <a:rPr lang="en-US" altLang="zh-CN" dirty="0"/>
              <a:t>/</a:t>
            </a:r>
            <a:r>
              <a:rPr lang="zh-CN" altLang="en-US" dirty="0"/>
              <a:t>深度学习软件包简介及代码展示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8B209-0121-495B-A1AD-D7502B6D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98" y="3183356"/>
            <a:ext cx="1539455" cy="21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0" y="0"/>
            <a:ext cx="4637006" cy="6858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30"/>
          <p:cNvSpPr txBox="1">
            <a:spLocks noGrp="1"/>
          </p:cNvSpPr>
          <p:nvPr>
            <p:ph type="title"/>
          </p:nvPr>
        </p:nvSpPr>
        <p:spPr>
          <a:xfrm>
            <a:off x="1278086" y="1800225"/>
            <a:ext cx="3444213" cy="424113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Helvetica Neue"/>
              <a:buNone/>
            </a:pPr>
            <a:r>
              <a:rPr lang="zh-CN" sz="44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关注我们</a:t>
            </a:r>
            <a:endParaRPr sz="44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Google Shape;391;p30" descr="Picture 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553" y="643464"/>
            <a:ext cx="5397898" cy="5397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5"/>
                  <a:pt x="0" y="837"/>
                </a:cubicBezTo>
                <a:lnTo>
                  <a:pt x="0" y="20763"/>
                </a:lnTo>
                <a:cubicBezTo>
                  <a:pt x="0" y="21225"/>
                  <a:pt x="375" y="21600"/>
                  <a:pt x="837" y="21600"/>
                </a:cubicBezTo>
                <a:lnTo>
                  <a:pt x="20763" y="21600"/>
                </a:lnTo>
                <a:cubicBezTo>
                  <a:pt x="21225" y="21600"/>
                  <a:pt x="21600" y="21225"/>
                  <a:pt x="21600" y="20763"/>
                </a:cubicBezTo>
                <a:lnTo>
                  <a:pt x="21600" y="837"/>
                </a:lnTo>
                <a:cubicBezTo>
                  <a:pt x="21600" y="375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92" name="Google Shape;392;p30"/>
          <p:cNvGrpSpPr/>
          <p:nvPr/>
        </p:nvGrpSpPr>
        <p:grpSpPr>
          <a:xfrm>
            <a:off x="-209049" y="-221703"/>
            <a:ext cx="3145241" cy="2130695"/>
            <a:chOff x="0" y="0"/>
            <a:chExt cx="3145240" cy="2130694"/>
          </a:xfrm>
        </p:grpSpPr>
        <p:pic>
          <p:nvPicPr>
            <p:cNvPr id="393" name="Google Shape;393;p30" descr="Picture 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30"/>
            <p:cNvSpPr txBox="1"/>
            <p:nvPr/>
          </p:nvSpPr>
          <p:spPr>
            <a:xfrm>
              <a:off x="1594954" y="742180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适用人群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809999" y="2460383"/>
            <a:ext cx="10950201" cy="285171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mSun"/>
              <a:buNone/>
            </a:pPr>
            <a:r>
              <a:rPr lang="zh-CN" b="1" dirty="0">
                <a:solidFill>
                  <a:schemeClr val="accent4"/>
                </a:solidFill>
              </a:rPr>
              <a:t>需要以机器学习为手段解决工作中遇到的问题的水行业从业人士，如：</a:t>
            </a:r>
            <a:endParaRPr b="1" dirty="0">
              <a:solidFill>
                <a:schemeClr val="accent4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需要以机器学习为手段，分析手中数据的工业界，学术界人士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想找到新的业务方向或科研方向的工业界，学术界人士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有交叉性的项目，想了解机器学习，以增强对该类项目管理的管理层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希望拓展自己技能的在校学生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12445139" y="709749"/>
            <a:ext cx="2433234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除第一节课程外，其他节不需要此幻灯片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课程原则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886898" y="2329881"/>
            <a:ext cx="10418201" cy="285171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博而易懂。并不要求听众在课后立即精通机器学习，但力求本课程像书目一样，为听众展示可能遇到的问题及相应的机器学习工具，听众在课后，可根据自身需求，按图索骥，直奔自己需要的内容，有针对性的深入下去，以最有效的方式，解决最为关键的问题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2445139" y="709749"/>
            <a:ext cx="2433234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除第一节课程外，其他节不需要此幻灯片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主要课程</a:t>
            </a:r>
            <a:endParaRPr sz="4000" b="1" i="0" u="none" strike="noStrike" cap="non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2" name="Google Shape;112;p5"/>
          <p:cNvGrpSpPr/>
          <p:nvPr/>
        </p:nvGrpSpPr>
        <p:grpSpPr>
          <a:xfrm>
            <a:off x="528988" y="2360826"/>
            <a:ext cx="11134022" cy="3717367"/>
            <a:chOff x="0" y="0"/>
            <a:chExt cx="11134019" cy="3717365"/>
          </a:xfrm>
        </p:grpSpPr>
        <p:cxnSp>
          <p:nvCxnSpPr>
            <p:cNvPr id="113" name="Google Shape;113;p5"/>
            <p:cNvCxnSpPr/>
            <p:nvPr/>
          </p:nvCxnSpPr>
          <p:spPr>
            <a:xfrm>
              <a:off x="0" y="0"/>
              <a:ext cx="11134019" cy="0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4" name="Google Shape;114;p5"/>
            <p:cNvSpPr txBox="1"/>
            <p:nvPr/>
          </p:nvSpPr>
          <p:spPr>
            <a:xfrm>
              <a:off x="0" y="48126"/>
              <a:ext cx="11134019" cy="88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第一节：主要机器学习技术简介</a:t>
              </a:r>
              <a:endParaRPr/>
            </a:p>
            <a:p>
              <a:pPr marL="342900" marR="0" lvl="0" indent="-1968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entury Gothic"/>
                <a:buNone/>
              </a:pPr>
              <a:endParaRPr sz="23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5" name="Google Shape;115;p5"/>
            <p:cNvCxnSpPr/>
            <p:nvPr/>
          </p:nvCxnSpPr>
          <p:spPr>
            <a:xfrm>
              <a:off x="0" y="535890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116;p5"/>
            <p:cNvSpPr txBox="1"/>
            <p:nvPr/>
          </p:nvSpPr>
          <p:spPr>
            <a:xfrm>
              <a:off x="0" y="567974"/>
              <a:ext cx="11134019" cy="453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第二节：常用机器学习/深度学习软件包简介及代码展示</a:t>
              </a:r>
              <a:endParaRPr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" name="Google Shape;117;p5"/>
            <p:cNvCxnSpPr/>
            <p:nvPr/>
          </p:nvCxnSpPr>
          <p:spPr>
            <a:xfrm>
              <a:off x="0" y="1071780"/>
              <a:ext cx="11134019" cy="1"/>
            </a:xfrm>
            <a:prstGeom prst="straightConnector1">
              <a:avLst/>
            </a:prstGeom>
            <a:solidFill>
              <a:schemeClr val="accent4"/>
            </a:solidFill>
            <a:ln w="158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5"/>
            <p:cNvSpPr txBox="1"/>
            <p:nvPr/>
          </p:nvSpPr>
          <p:spPr>
            <a:xfrm>
              <a:off x="0" y="1071780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第三节：主要机器学习方法简介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：分类算法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9" name="Google Shape;119;p5"/>
            <p:cNvCxnSpPr/>
            <p:nvPr/>
          </p:nvCxnSpPr>
          <p:spPr>
            <a:xfrm>
              <a:off x="0" y="1607669"/>
              <a:ext cx="11134019" cy="1"/>
            </a:xfrm>
            <a:prstGeom prst="straightConnector1">
              <a:avLst/>
            </a:prstGeom>
            <a:solidFill>
              <a:schemeClr val="accent5"/>
            </a:solidFill>
            <a:ln w="15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" name="Google Shape;120;p5"/>
            <p:cNvSpPr txBox="1"/>
            <p:nvPr/>
          </p:nvSpPr>
          <p:spPr>
            <a:xfrm>
              <a:off x="0" y="1607669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第四节：主要机器学习方法简介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：回归，聚类，降维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0" y="2143560"/>
              <a:ext cx="11134019" cy="1"/>
            </a:xfrm>
            <a:prstGeom prst="straightConnector1">
              <a:avLst/>
            </a:prstGeom>
            <a:solidFill>
              <a:schemeClr val="accent6"/>
            </a:solidFill>
            <a:ln w="158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5"/>
            <p:cNvSpPr txBox="1"/>
            <p:nvPr/>
          </p:nvSpPr>
          <p:spPr>
            <a:xfrm>
              <a:off x="0" y="215960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第五节：主要深度学习方法简介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：前馈神经网络，卷积神经网络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" name="Google Shape;123;p5"/>
            <p:cNvCxnSpPr/>
            <p:nvPr/>
          </p:nvCxnSpPr>
          <p:spPr>
            <a:xfrm>
              <a:off x="0" y="2679450"/>
              <a:ext cx="11134019" cy="1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5"/>
            <p:cNvSpPr txBox="1"/>
            <p:nvPr/>
          </p:nvSpPr>
          <p:spPr>
            <a:xfrm>
              <a:off x="0" y="269549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第六节：主要深度学习方法简介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：循环神经网络，生成对抗网络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" name="Google Shape;125;p5"/>
            <p:cNvCxnSpPr/>
            <p:nvPr/>
          </p:nvCxnSpPr>
          <p:spPr>
            <a:xfrm>
              <a:off x="0" y="3215339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26;p5"/>
            <p:cNvSpPr txBox="1"/>
            <p:nvPr/>
          </p:nvSpPr>
          <p:spPr>
            <a:xfrm>
              <a:off x="0" y="3263465"/>
              <a:ext cx="111339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第七节：模型相关的软件开发知识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：数据库，API，云技术等</a:t>
              </a:r>
              <a:endParaRPr/>
            </a:p>
          </p:txBody>
        </p:sp>
      </p:grpSp>
      <p:sp>
        <p:nvSpPr>
          <p:cNvPr id="127" name="Google Shape;127;p5"/>
          <p:cNvSpPr txBox="1"/>
          <p:nvPr/>
        </p:nvSpPr>
        <p:spPr>
          <a:xfrm>
            <a:off x="12445139" y="709749"/>
            <a:ext cx="2433234" cy="175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第X节课程，将相应课程标题标黄。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例如：第二节课程PPT，将“第二节：XXX”选中后标黄色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239151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0" y="0"/>
            <a:ext cx="4637005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641753" y="2061878"/>
            <a:ext cx="3738862" cy="397801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Helvetica Neue"/>
              <a:buNone/>
            </a:pPr>
            <a:r>
              <a:rPr lang="zh-CN">
                <a:latin typeface="Helvetica Neue"/>
                <a:ea typeface="Helvetica Neue"/>
                <a:cs typeface="Helvetica Neue"/>
                <a:sym typeface="Helvetica Neue"/>
              </a:rPr>
              <a:t>第一节：</a:t>
            </a:r>
            <a:br>
              <a:rPr lang="zh-CN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zh-C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主要机器学习技术简介</a:t>
            </a:r>
            <a:endParaRPr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" name="Google Shape;135;p6"/>
          <p:cNvGrpSpPr/>
          <p:nvPr/>
        </p:nvGrpSpPr>
        <p:grpSpPr>
          <a:xfrm>
            <a:off x="5278758" y="843644"/>
            <a:ext cx="6336872" cy="4902392"/>
            <a:chOff x="0" y="0"/>
            <a:chExt cx="5728345" cy="4902391"/>
          </a:xfrm>
        </p:grpSpPr>
        <p:sp>
          <p:nvSpPr>
            <p:cNvPr id="136" name="Google Shape;136;p6"/>
            <p:cNvSpPr/>
            <p:nvPr/>
          </p:nvSpPr>
          <p:spPr>
            <a:xfrm>
              <a:off x="0" y="0"/>
              <a:ext cx="5728345" cy="1400512"/>
            </a:xfrm>
            <a:prstGeom prst="roundRect">
              <a:avLst>
                <a:gd name="adj" fmla="val 1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137;p6"/>
            <p:cNvSpPr txBox="1"/>
            <p:nvPr/>
          </p:nvSpPr>
          <p:spPr>
            <a:xfrm>
              <a:off x="1617590" y="358824"/>
              <a:ext cx="4110754" cy="684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200" tIns="148200" rIns="148200" bIns="148200" anchor="ctr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Helvetica Neue"/>
                <a:buChar char=""/>
              </a:pPr>
              <a:r>
                <a:rPr lang="zh-CN" sz="2500" b="0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机器学习/深度学习的概念</a:t>
              </a:r>
              <a:endParaRPr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0" y="1751238"/>
              <a:ext cx="5728345" cy="1400513"/>
            </a:xfrm>
            <a:prstGeom prst="roundRect">
              <a:avLst>
                <a:gd name="adj" fmla="val 1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423653" y="2066353"/>
              <a:ext cx="770283" cy="77028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140;p6"/>
            <p:cNvSpPr txBox="1"/>
            <p:nvPr/>
          </p:nvSpPr>
          <p:spPr>
            <a:xfrm>
              <a:off x="1617590" y="2109465"/>
              <a:ext cx="4110754" cy="684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200" tIns="148200" rIns="148200" bIns="148200" anchor="ctr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Helvetica Neue"/>
                <a:buChar char=""/>
              </a:pPr>
              <a:r>
                <a:rPr lang="zh-CN" sz="2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常见机器学习</a:t>
              </a:r>
              <a:r>
                <a:rPr lang="zh-CN" sz="25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算法及应用</a:t>
              </a:r>
              <a:endParaRPr sz="2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0" y="3501878"/>
              <a:ext cx="5728345" cy="1400513"/>
            </a:xfrm>
            <a:prstGeom prst="roundRect">
              <a:avLst>
                <a:gd name="adj" fmla="val 1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142;p6"/>
            <p:cNvSpPr txBox="1"/>
            <p:nvPr/>
          </p:nvSpPr>
          <p:spPr>
            <a:xfrm>
              <a:off x="1617590" y="3879342"/>
              <a:ext cx="4110754" cy="645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200" tIns="148200" rIns="148200" bIns="148200" anchor="ctr" anchorCtr="0">
              <a:spAutoFit/>
            </a:bodyPr>
            <a:lstStyle/>
            <a:p>
              <a:pPr marL="457200" lvl="0" indent="-38735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Helvetica Neue"/>
                <a:buChar char=""/>
              </a:pPr>
              <a:r>
                <a:rPr lang="zh-CN" sz="25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常见深度学习算法及应用</a:t>
              </a:r>
              <a:endParaRPr sz="2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3" name="Google Shape;143;p6"/>
          <p:cNvGrpSpPr/>
          <p:nvPr/>
        </p:nvGrpSpPr>
        <p:grpSpPr>
          <a:xfrm>
            <a:off x="-209049" y="-221703"/>
            <a:ext cx="3145241" cy="2130695"/>
            <a:chOff x="0" y="0"/>
            <a:chExt cx="3145240" cy="2130694"/>
          </a:xfrm>
        </p:grpSpPr>
        <p:pic>
          <p:nvPicPr>
            <p:cNvPr id="144" name="Google Shape;144;p6" descr="Picture 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6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" name="Google Shape;146;p6"/>
          <p:cNvPicPr preferRelativeResize="0"/>
          <p:nvPr/>
        </p:nvPicPr>
        <p:blipFill rotWithShape="1">
          <a:blip r:embed="rId6">
            <a:alphaModFix/>
          </a:blip>
          <a:srcRect l="21590" t="1" r="20220" b="454"/>
          <a:stretch/>
        </p:blipFill>
        <p:spPr>
          <a:xfrm>
            <a:off x="5764851" y="1152930"/>
            <a:ext cx="817242" cy="77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3563" y="4722987"/>
            <a:ext cx="528443" cy="64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什么是机器学习/深度学习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827423" y="2098265"/>
            <a:ext cx="10554576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机器学习是人工智能的一部分，是一门让计算机在无需被显式编程的情况下即可采取行动的科学。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>
              <a:latin typeface="SimSun"/>
              <a:ea typeface="SimSun"/>
              <a:cs typeface="SimSun"/>
              <a:sym typeface="SimSun"/>
            </a:endParaRPr>
          </a:p>
          <a:p>
            <a:pPr marL="3429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sz="2400">
                <a:latin typeface="Times New Roman"/>
                <a:ea typeface="Times New Roman"/>
                <a:cs typeface="Times New Roman"/>
                <a:sym typeface="Times New Roman"/>
              </a:rPr>
              <a:t>深度学习是机器学习的子领域。深度学习运用的是模拟大脑结构和功能的算法，人工神经网络算法。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4" name="Google Shape;154;p7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55" name="Google Shape;155;p7" descr="Picture 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7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  <p:sp>
        <p:nvSpPr>
          <p:cNvPr id="157" name="Google Shape;157;p7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标题字号：40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副标题字号：24或20 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小标题/内容字号：20或18 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中文字体：宋体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英文字体：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Times New Roman / Calibri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插入新的PPT请右键选择“复制当前PPT”或“duplicate slide”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什么是机器学习/深度学习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8"/>
          <p:cNvSpPr txBox="1">
            <a:spLocks noGrp="1"/>
          </p:cNvSpPr>
          <p:nvPr>
            <p:ph type="body" idx="1"/>
          </p:nvPr>
        </p:nvSpPr>
        <p:spPr>
          <a:xfrm>
            <a:off x="452927" y="772723"/>
            <a:ext cx="10554576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机器学习/深度学习与人工智能，数据科学的联系与区别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None/>
            </a:pPr>
            <a:endParaRPr sz="2000"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164" name="Google Shape;164;p8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65" name="Google Shape;165;p8" descr="Picture 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8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  <p:sp>
        <p:nvSpPr>
          <p:cNvPr id="167" name="Google Shape;167;p8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标题字号：40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副标题字号：24或20 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小标题/内容字号：20或18 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中文字体：宋体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英文字体：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Times New Roman / Calibri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插入新的PPT请右键选择“复制当前PPT”或“duplicate slide”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4">
            <a:alphaModFix/>
          </a:blip>
          <a:srcRect l="3440" t="4094" r="3532" b="4095"/>
          <a:stretch/>
        </p:blipFill>
        <p:spPr>
          <a:xfrm>
            <a:off x="452927" y="2821153"/>
            <a:ext cx="5084273" cy="317616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6500" y="2740506"/>
            <a:ext cx="3619500" cy="328122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7394027" y="5186854"/>
            <a:ext cx="1513472" cy="338554"/>
          </a:xfrm>
          <a:prstGeom prst="rect">
            <a:avLst/>
          </a:prstGeom>
          <a:solidFill>
            <a:srgbClr val="B05A73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行业</a:t>
            </a:r>
            <a:r>
              <a:rPr lang="en-US" altLang="zh-CN" sz="16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zh-CN" altLang="en-US" sz="16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商业知识</a:t>
            </a:r>
            <a:endParaRPr lang="en-US" sz="16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9" descr="https://sw4eu.com/wp-content/uploads/2017/07/transients.png"/>
          <p:cNvPicPr preferRelativeResize="0"/>
          <p:nvPr/>
        </p:nvPicPr>
        <p:blipFill rotWithShape="1">
          <a:blip r:embed="rId3">
            <a:alphaModFix/>
          </a:blip>
          <a:srcRect t="-1788" r="-7063" b="-8819"/>
          <a:stretch/>
        </p:blipFill>
        <p:spPr>
          <a:xfrm rot="-533236">
            <a:off x="440083" y="1894635"/>
            <a:ext cx="1813482" cy="3757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水行业中机器学习的潜力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9" descr="âwater anomaly detection machine learningâçå¾çæç´¢ç»æ"/>
          <p:cNvPicPr preferRelativeResize="0"/>
          <p:nvPr/>
        </p:nvPicPr>
        <p:blipFill rotWithShape="1">
          <a:blip r:embed="rId4">
            <a:alphaModFix/>
          </a:blip>
          <a:srcRect r="401" b="2"/>
          <a:stretch/>
        </p:blipFill>
        <p:spPr>
          <a:xfrm rot="452207">
            <a:off x="2022083" y="3848565"/>
            <a:ext cx="4398460" cy="246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03322">
            <a:off x="7068718" y="1836753"/>
            <a:ext cx="4076103" cy="13148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6529466" y="3287258"/>
            <a:ext cx="5459334" cy="272019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342900" lvl="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机器学习本身的进展: </a:t>
            </a: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imSun"/>
              <a:buNone/>
            </a:pPr>
            <a:r>
              <a:rPr lang="zh-CN" sz="14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AlphaGo, 谷歌翻译, 语音识别, 医疗, 无人驾驶…</a:t>
            </a:r>
            <a:endParaRPr dirty="0"/>
          </a:p>
          <a:p>
            <a:pPr marL="34290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大数据：</a:t>
            </a: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imSun"/>
              <a:buNone/>
            </a:pPr>
            <a:r>
              <a:rPr lang="zh-CN" sz="14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量的大</a:t>
            </a:r>
            <a:endParaRPr sz="1400" b="0" i="0" u="none" strike="noStrike" cap="none" dirty="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imSun"/>
              <a:buNone/>
            </a:pPr>
            <a:r>
              <a:rPr lang="zh-CN" sz="14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维度的大 (多样的数据获取手段…)</a:t>
            </a:r>
            <a:endParaRPr dirty="0"/>
          </a:p>
          <a:p>
            <a:pPr marL="4572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imSun"/>
              <a:buNone/>
            </a:pPr>
            <a:r>
              <a:rPr lang="zh-CN" sz="14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形式的大 (时间序列,图像,地理信息,文本…)</a:t>
            </a:r>
            <a:endParaRPr dirty="0"/>
          </a:p>
          <a:p>
            <a:pPr marL="342900" lvl="0" indent="-342900" algn="just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主要应用：</a:t>
            </a: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imSun"/>
              <a:buNone/>
            </a:pPr>
            <a:r>
              <a:rPr lang="zh-CN" sz="14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预测，图像处理，软测量，分类，异常检测, 与传统数值模型的结合，控制优化及更多</a:t>
            </a:r>
            <a:endParaRPr sz="1400" b="0" i="0" u="none" strike="noStrike" cap="none" dirty="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179" name="Google Shape;179;p9" descr="https://cdn.vox-cdn.com/thumbor/adik9cpvEETujseHAWrinv8dB7A=/0x0:513x1000/1200x0/filters:focal(0x0:513x1000):no_upscale()/cdn.vox-cdn.com/uploads/chorus_asset/file/13151861/pastedImage0_eUy0B8l.max_1000x1000.png"/>
          <p:cNvPicPr preferRelativeResize="0"/>
          <p:nvPr/>
        </p:nvPicPr>
        <p:blipFill rotWithShape="1">
          <a:blip r:embed="rId6">
            <a:alphaModFix/>
          </a:blip>
          <a:srcRect t="287" b="572"/>
          <a:stretch/>
        </p:blipFill>
        <p:spPr>
          <a:xfrm rot="-600331">
            <a:off x="2592261" y="1596695"/>
            <a:ext cx="1180898" cy="228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 descr="âA deep neural network modeling framework to reduce bias in satellite precipitation productsâçå¾çæç´¢ç»æ"/>
          <p:cNvPicPr preferRelativeResize="0"/>
          <p:nvPr/>
        </p:nvPicPr>
        <p:blipFill rotWithShape="1">
          <a:blip r:embed="rId7">
            <a:alphaModFix/>
          </a:blip>
          <a:srcRect l="32742" r="36528" b="-1"/>
          <a:stretch/>
        </p:blipFill>
        <p:spPr>
          <a:xfrm rot="476347">
            <a:off x="4371597" y="1667343"/>
            <a:ext cx="2214042" cy="232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引用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2347</Words>
  <Application>Microsoft Office PowerPoint</Application>
  <PresentationFormat>Widescreen</PresentationFormat>
  <Paragraphs>166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Hei</vt:lpstr>
      <vt:lpstr>Helvetica Neue</vt:lpstr>
      <vt:lpstr>Merriweather Sans</vt:lpstr>
      <vt:lpstr>SimSun</vt:lpstr>
      <vt:lpstr>Arial</vt:lpstr>
      <vt:lpstr>Century Gothic</vt:lpstr>
      <vt:lpstr>Helvetica</vt:lpstr>
      <vt:lpstr>Times New Roman</vt:lpstr>
      <vt:lpstr>引用</vt:lpstr>
      <vt:lpstr>PowerPoint Presentation</vt:lpstr>
      <vt:lpstr>讲师介绍</vt:lpstr>
      <vt:lpstr>适用人群</vt:lpstr>
      <vt:lpstr>课程原则</vt:lpstr>
      <vt:lpstr>主要课程</vt:lpstr>
      <vt:lpstr>第一节：  主要机器学习技术简介</vt:lpstr>
      <vt:lpstr>什么是机器学习/深度学习</vt:lpstr>
      <vt:lpstr>什么是机器学习/深度学习</vt:lpstr>
      <vt:lpstr>水行业中机器学习的潜力</vt:lpstr>
      <vt:lpstr>从模型到可用的软件</vt:lpstr>
      <vt:lpstr>监督 vs 非监督</vt:lpstr>
      <vt:lpstr>分类算法</vt:lpstr>
      <vt:lpstr>回归类算法</vt:lpstr>
      <vt:lpstr>聚类</vt:lpstr>
      <vt:lpstr>聚类</vt:lpstr>
      <vt:lpstr>降维</vt:lpstr>
      <vt:lpstr>深度学习（Deep Learning）</vt:lpstr>
      <vt:lpstr>前馈神经网络与反向传播算法</vt:lpstr>
      <vt:lpstr>卷积神经网络（CNN）</vt:lpstr>
      <vt:lpstr>卷积神经网络（CNN）</vt:lpstr>
      <vt:lpstr>更多的图像数据</vt:lpstr>
      <vt:lpstr>PowerPoint Presentation</vt:lpstr>
      <vt:lpstr>循环神经网络（RNN）</vt:lpstr>
      <vt:lpstr>LSTM在水行业的应用</vt:lpstr>
      <vt:lpstr>自编码器</vt:lpstr>
      <vt:lpstr>自编码技术的应用</vt:lpstr>
      <vt:lpstr>其他模型  ——变分自编码、生成对抗模型</vt:lpstr>
      <vt:lpstr>课后作业</vt:lpstr>
      <vt:lpstr>关注我们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铎 张</cp:lastModifiedBy>
  <cp:revision>7</cp:revision>
  <dcterms:created xsi:type="dcterms:W3CDTF">2019-05-11T15:37:18Z</dcterms:created>
  <dcterms:modified xsi:type="dcterms:W3CDTF">2019-06-03T13:31:22Z</dcterms:modified>
</cp:coreProperties>
</file>